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78" r:id="rId12"/>
    <p:sldId id="279" r:id="rId13"/>
    <p:sldId id="280" r:id="rId14"/>
    <p:sldId id="281" r:id="rId15"/>
    <p:sldId id="282" r:id="rId16"/>
    <p:sldId id="266" r:id="rId17"/>
    <p:sldId id="268" r:id="rId18"/>
    <p:sldId id="265" r:id="rId19"/>
    <p:sldId id="275" r:id="rId20"/>
    <p:sldId id="283" r:id="rId21"/>
    <p:sldId id="284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84" autoAdjust="0"/>
  </p:normalViewPr>
  <p:slideViewPr>
    <p:cSldViewPr>
      <p:cViewPr varScale="1">
        <p:scale>
          <a:sx n="104" d="100"/>
          <a:sy n="104" d="100"/>
        </p:scale>
        <p:origin x="11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Saeed" userId="7f9f3341-2f43-49b3-893b-0a2f9f500417" providerId="ADAL" clId="{546CD52A-DFFB-446D-9934-37E403E1C032}"/>
    <pc:docChg chg="custSel modSld">
      <pc:chgData name="Nadia Saeed" userId="7f9f3341-2f43-49b3-893b-0a2f9f500417" providerId="ADAL" clId="{546CD52A-DFFB-446D-9934-37E403E1C032}" dt="2023-03-05T07:13:03.906" v="16" actId="14100"/>
      <pc:docMkLst>
        <pc:docMk/>
      </pc:docMkLst>
      <pc:sldChg chg="modSp mod">
        <pc:chgData name="Nadia Saeed" userId="7f9f3341-2f43-49b3-893b-0a2f9f500417" providerId="ADAL" clId="{546CD52A-DFFB-446D-9934-37E403E1C032}" dt="2023-03-05T07:11:54.538" v="1" actId="27636"/>
        <pc:sldMkLst>
          <pc:docMk/>
          <pc:sldMk cId="850158561" sldId="271"/>
        </pc:sldMkLst>
        <pc:spChg chg="mod">
          <ac:chgData name="Nadia Saeed" userId="7f9f3341-2f43-49b3-893b-0a2f9f500417" providerId="ADAL" clId="{546CD52A-DFFB-446D-9934-37E403E1C032}" dt="2023-03-05T07:11:54.538" v="1" actId="27636"/>
          <ac:spMkLst>
            <pc:docMk/>
            <pc:sldMk cId="850158561" sldId="271"/>
            <ac:spMk id="2" creationId="{00000000-0000-0000-0000-000000000000}"/>
          </ac:spMkLst>
        </pc:spChg>
      </pc:sldChg>
      <pc:sldChg chg="modSp mod">
        <pc:chgData name="Nadia Saeed" userId="7f9f3341-2f43-49b3-893b-0a2f9f500417" providerId="ADAL" clId="{546CD52A-DFFB-446D-9934-37E403E1C032}" dt="2023-03-05T07:12:40.746" v="9" actId="14100"/>
        <pc:sldMkLst>
          <pc:docMk/>
          <pc:sldMk cId="3875478048" sldId="272"/>
        </pc:sldMkLst>
        <pc:spChg chg="mod">
          <ac:chgData name="Nadia Saeed" userId="7f9f3341-2f43-49b3-893b-0a2f9f500417" providerId="ADAL" clId="{546CD52A-DFFB-446D-9934-37E403E1C032}" dt="2023-03-05T07:12:16.879" v="4" actId="27636"/>
          <ac:spMkLst>
            <pc:docMk/>
            <pc:sldMk cId="3875478048" sldId="272"/>
            <ac:spMk id="2" creationId="{00000000-0000-0000-0000-000000000000}"/>
          </ac:spMkLst>
        </pc:spChg>
        <pc:picChg chg="mod">
          <ac:chgData name="Nadia Saeed" userId="7f9f3341-2f43-49b3-893b-0a2f9f500417" providerId="ADAL" clId="{546CD52A-DFFB-446D-9934-37E403E1C032}" dt="2023-03-05T07:12:40.746" v="9" actId="14100"/>
          <ac:picMkLst>
            <pc:docMk/>
            <pc:sldMk cId="3875478048" sldId="272"/>
            <ac:picMk id="4" creationId="{00000000-0000-0000-0000-000000000000}"/>
          </ac:picMkLst>
        </pc:picChg>
      </pc:sldChg>
      <pc:sldChg chg="modSp mod">
        <pc:chgData name="Nadia Saeed" userId="7f9f3341-2f43-49b3-893b-0a2f9f500417" providerId="ADAL" clId="{546CD52A-DFFB-446D-9934-37E403E1C032}" dt="2023-03-05T07:13:03.906" v="16" actId="14100"/>
        <pc:sldMkLst>
          <pc:docMk/>
          <pc:sldMk cId="3893792891" sldId="273"/>
        </pc:sldMkLst>
        <pc:spChg chg="mod">
          <ac:chgData name="Nadia Saeed" userId="7f9f3341-2f43-49b3-893b-0a2f9f500417" providerId="ADAL" clId="{546CD52A-DFFB-446D-9934-37E403E1C032}" dt="2023-03-05T07:12:50.608" v="11" actId="27636"/>
          <ac:spMkLst>
            <pc:docMk/>
            <pc:sldMk cId="3893792891" sldId="273"/>
            <ac:spMk id="2" creationId="{00000000-0000-0000-0000-000000000000}"/>
          </ac:spMkLst>
        </pc:spChg>
        <pc:picChg chg="mod">
          <ac:chgData name="Nadia Saeed" userId="7f9f3341-2f43-49b3-893b-0a2f9f500417" providerId="ADAL" clId="{546CD52A-DFFB-446D-9934-37E403E1C032}" dt="2023-03-05T07:13:03.906" v="16" actId="14100"/>
          <ac:picMkLst>
            <pc:docMk/>
            <pc:sldMk cId="3893792891" sldId="273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6229E-44F3-4811-9081-EE3DFDB3E13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A8963-EAFE-4755-AC3F-19FEAE1E4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12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controlling your blood sugar, blood pressure and cholesterol levels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 your diabetes medicine as prescribed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attending all your screening appointments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medical advice quickly if you notice any changes to your vision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maintaining a healthy weight, eating a healthy, balanced diet, exercising regularly and stopping smoking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A8963-EAFE-4755-AC3F-19FEAE1E4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68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4E3F-93DD-472A-A9A0-9849A2E8CA8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9E62-1F29-427A-A1A2-7BA1C44AA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6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4E3F-93DD-472A-A9A0-9849A2E8CA8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9E62-1F29-427A-A1A2-7BA1C44AA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4E3F-93DD-472A-A9A0-9849A2E8CA8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9E62-1F29-427A-A1A2-7BA1C44AA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0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4E3F-93DD-472A-A9A0-9849A2E8CA8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9E62-1F29-427A-A1A2-7BA1C44AA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4E3F-93DD-472A-A9A0-9849A2E8CA8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9E62-1F29-427A-A1A2-7BA1C44AA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8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4E3F-93DD-472A-A9A0-9849A2E8CA8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9E62-1F29-427A-A1A2-7BA1C44AA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95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4E3F-93DD-472A-A9A0-9849A2E8CA8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9E62-1F29-427A-A1A2-7BA1C44AA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54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4E3F-93DD-472A-A9A0-9849A2E8CA8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9E62-1F29-427A-A1A2-7BA1C44AA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3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4E3F-93DD-472A-A9A0-9849A2E8CA8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9E62-1F29-427A-A1A2-7BA1C44AA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67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4E3F-93DD-472A-A9A0-9849A2E8CA8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9E62-1F29-427A-A1A2-7BA1C44AA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8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94E3F-93DD-472A-A9A0-9849A2E8CA8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9E62-1F29-427A-A1A2-7BA1C44AA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2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4E3F-93DD-472A-A9A0-9849A2E8CA81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9E62-1F29-427A-A1A2-7BA1C44AA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7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betes.org.uk/Guide-to-diabetes/Managing-your-diabetes/Education/Type-2-diabetes-and-m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br01.safelinks.protection.outlook.com/?url=https%3A%2F%2Filford-and-district.diabetesukgroup.org%2F&amp;data=05%7C01%7Cnadiasaeed%40nhs.net%7C398cc7ddcb684fdd460008dbe05244b7%7C37c354b285b047f5b22207b48d774ee3%7C0%7C0%7C638350416158387590%7CUnknown%7CTWFpbGZsb3d8eyJWIjoiMC4wLjAwMDAiLCJQIjoiV2luMzIiLCJBTiI6Ik1haWwiLCJXVCI6Mn0%3D%7C3000%7C%7C%7C&amp;sdata=PpaYclKyZbd2IHX6J0p1W%2BUf%2F6xWXxKnU7DAr86Te58%3D&amp;reserved=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br01.safelinks.protection.outlook.com/?url=https%3A%2F%2Foviva.com%2Fuk%2Fen%2Fprogrammes%2Fdiabetes-support%2F&amp;data=05%7C01%7Cnadiasaeed%40nhs.net%7C398cc7ddcb684fdd460008dbe05244b7%7C37c354b285b047f5b22207b48d774ee3%7C0%7C0%7C638350416158387590%7CUnknown%7CTWFpbGZsb3d8eyJWIjoiMC4wLjAwMDAiLCJQIjoiV2luMzIiLCJBTiI6Ik1haWwiLCJXVCI6Mn0%3D%7C3000%7C%7C%7C&amp;sdata=8DJ43dyj2T79vfOwv0IQboG0hqXH0scCitlMetuE3ko%3D&amp;reserved=0" TargetMode="External"/><Relationship Id="rId5" Type="http://schemas.openxmlformats.org/officeDocument/2006/relationships/hyperlink" Target="https://gbr01.safelinks.protection.outlook.com/?url=https%3A%2F%2Fwww.diabetes.org.uk%2Fguide-to-diabetes%2Fenjoy-food%2Feating-with-diabetes&amp;data=05%7C01%7Cnadiasaeed%40nhs.net%7C398cc7ddcb684fdd460008dbe05244b7%7C37c354b285b047f5b22207b48d774ee3%7C0%7C0%7C638350416158387590%7CUnknown%7CTWFpbGZsb3d8eyJWIjoiMC4wLjAwMDAiLCJQIjoiV2luMzIiLCJBTiI6Ik1haWwiLCJXVCI6Mn0%3D%7C3000%7C%7C%7C&amp;sdata=4Caw5CNkS40tNYHfNo8iG6nHB5W1jWz0JvV1qZ0c9W4%3D&amp;reserved=0" TargetMode="External"/><Relationship Id="rId4" Type="http://schemas.openxmlformats.org/officeDocument/2006/relationships/hyperlink" Target="https://gbr01.safelinks.protection.outlook.com/?url=https%3A%2F%2Fwww.healthwatchredbridge.co.uk%2Fadvice-and-information%2F2021-09-24%2Fmy-type-1-diabetes-free-online-service-support-adults-living-type&amp;data=05%7C01%7Cnadiasaeed%40nhs.net%7C398cc7ddcb684fdd460008dbe05244b7%7C37c354b285b047f5b22207b48d774ee3%7C0%7C0%7C638350416158387590%7CUnknown%7CTWFpbGZsb3d8eyJWIjoiMC4wLjAwMDAiLCJQIjoiV2luMzIiLCJBTiI6Ik1haWwiLCJXVCI6Mn0%3D%7C3000%7C%7C%7C&amp;sdata=Rmz05b2TBOIEw7DXU6btxR%2Bu2Mv4u%2FqNrmGFIPYktuk%3D&amp;reserved=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abetes.co.uk/pregnancy/hba1c-and-pregnancy.html" TargetMode="External"/><Relationship Id="rId3" Type="http://schemas.openxmlformats.org/officeDocument/2006/relationships/hyperlink" Target="http://www.diabetes.co.uk/Diabetes-and-Weight-Loss.html" TargetMode="External"/><Relationship Id="rId7" Type="http://schemas.openxmlformats.org/officeDocument/2006/relationships/hyperlink" Target="http://www.diabetes.co.uk/diabetes-and-the-elderly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betes.co.uk/Diabetes-and-cholesterol.html" TargetMode="External"/><Relationship Id="rId5" Type="http://schemas.openxmlformats.org/officeDocument/2006/relationships/hyperlink" Target="http://www.diabetes.co.uk/diabetes-complications/high-blood-pressure.html" TargetMode="External"/><Relationship Id="rId4" Type="http://schemas.openxmlformats.org/officeDocument/2006/relationships/hyperlink" Target="http://www.diabetes.co.uk/diabetes-and-genetic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.co.uk/diet-basic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abetes.co.uk/diabetes-prevention/index.html" TargetMode="External"/><Relationship Id="rId4" Type="http://schemas.openxmlformats.org/officeDocument/2006/relationships/hyperlink" Target="http://www.diabetes.co.uk/exercise-for-diabetic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 Diabetes </a:t>
            </a:r>
          </a:p>
        </p:txBody>
      </p:sp>
      <p:pic>
        <p:nvPicPr>
          <p:cNvPr id="1026" name="Picture 2" descr="https://attachments.office.net/owa/n.michaelhove%40nhs.net/service.svc/s/GetAttachmentThumbnail?id=AAMkAGVkMGVjMDkwLWE1MDMtNDViOS04ODM5LTkwODk2ZTBmNGE1MABGAAAAAADnnbX8iah2S4KfSVyveyMjBwAtP1%2BND%2BSmR5d3Pc4ugM0OAAAAAAEJAACSNMEhTqpFQIdLAW1WkRZHAALW6CzHAAABEgAQALFzgdOL1HxNlyTUoWhTTkw%3D&amp;thumbnailType=2&amp;token=eyJhbGciOiJSUzI1NiIsImtpZCI6IjczRkI5QkJFRjYzNjc4RDRGN0U4NEI0NDBCQUJCMTJBMzM5RDlGOTgiLCJ0eXAiOiJKV1QiLCJ4NXQiOiJjX3VidnZZMmVOVDM2RXRFQzZ1eEtqT2RuNWcifQ.eyJvcmlnaW4iOiJodHRwczovL291dGxvb2sub2ZmaWNlLmNvbSIsInVjIjoiZjVmNjk5M2QzOTM4NGIzNmI2NDUxYjc4MGI2MTNkYjgiLCJzaWduaW5fc3RhdGUiOiJbXCJrbXNpXCJdIiwidmVyIjoiRXhjaGFuZ2UuQ2FsbGJhY2suVjEiLCJhcHBjdHhzZW5kZXIiOiJPd2FEb3dubG9hZEAzN2MzNTRiMi04NWIwLTQ3ZjUtYjIyMi0wN2I0OGQ3NzRlZTMiLCJpc3NyaW5nIjoiV1ciLCJhcHBjdHgiOiJ7XCJtc2V4Y2hwcm90XCI6XCJvd2FcIixcInB1aWRcIjpcIjExNTM4MDExMTQ5MTQwNTk1MzdcIixcInNjb3BlXCI6XCJPd2FEb3dubG9hZFwiLFwib2lkXCI6XCI1N2IwODQ3ZC05MjRlLTRjYmQtYjllOS0yNDdmMzE1NDdkOGJcIixcInByaW1hcnlzaWRcIjpcIlMtMS01LTIxLTE5NDAyNTQ0MTYtMTAxOTE0MzAxLTQyNDAyMjQwMTAtMzg1OTI3MTJcIn0iLCJuYmYiOjE2OTk5NzQ0NzUsImV4cCI6MTY5OTk3NTA3NSwiaXNzIjoiMDAwMDAwMDItMDAwMC0wZmYxLWNlMDAtMDAwMDAwMDAwMDAwQDM3YzM1NGIyLTg1YjAtNDdmNS1iMjIyLTA3YjQ4ZDc3NGVlMyIsImF1ZCI6IjAwMDAwMDAyLTAwMDAtMGZmMS1jZTAwLTAwMDAwMDAwMDAwMC9hdHRhY2htZW50cy5vZmZpY2UubmV0QDM3YzM1NGIyLTg1YjAtNDdmNS1iMjIyLTA3YjQ4ZDc3NGVlMyIsImhhcHAiOiJvd2EifQ.tzl-Bse2xn2YpHWNTrwUaCydFSZ3wZFTZSwQpJrVAiYBbvg2_6UXnUfHQJpbHmk2EkyypkMbOwKjkipn6LkQ9iMetsBAJLx6w3rWP8wxR7U8f_RuPFqBgBHQeG-3DibSIr7hGCFbALm_pBBBZU1Ikq55QMqrzQ2Y-lYkoaKkXgjb2UzkmVcL3rdrEB_9m30kOCE7J8MCkQgYFJlroA1KsrgoieZQK0U5vJHNenikTb4oz4ipTTlnDI5sO3L3gWju-OXmoIAvNEEKhm00tztx0d9COusl_jJzA3EjVPnLUx656MRsCi9lw7JkwOJYCpSZuoG-L6l8YLC2_HmoFSbxuQ&amp;X-OWA-CANARY=DwYJIhqtqESq0ASnm85vR4DERIAj5dsYKRWa079G7Hvne2opEzqPwbkeesLi5wNUm4KPwQGgads.&amp;owa=outlook.office.com&amp;scriptVer=20231103003.17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38947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551723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Menti </a:t>
            </a:r>
          </a:p>
          <a:p>
            <a:r>
              <a:rPr lang="en-GB" dirty="0" smtClean="0"/>
              <a:t>Questionnaire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7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Blood test at least every 6 months , earlier if poorly control diabetes, Hba1c &gt;58, kidney function , liver , cholesterol.</a:t>
            </a:r>
          </a:p>
          <a:p>
            <a:r>
              <a:rPr lang="en-GB" dirty="0"/>
              <a:t>Retinopathy screening once a year.</a:t>
            </a:r>
          </a:p>
          <a:p>
            <a:r>
              <a:rPr lang="en-GB" dirty="0"/>
              <a:t>Foot check regularly at home and once a year with HCA.</a:t>
            </a:r>
          </a:p>
          <a:p>
            <a:r>
              <a:rPr lang="en-GB" dirty="0"/>
              <a:t>BP check once a year if controlled,</a:t>
            </a:r>
          </a:p>
          <a:p>
            <a:r>
              <a:rPr lang="en-GB" dirty="0"/>
              <a:t>Flu jab </a:t>
            </a:r>
            <a:r>
              <a:rPr lang="en-GB"/>
              <a:t>in September</a:t>
            </a:r>
          </a:p>
        </p:txBody>
      </p:sp>
    </p:spTree>
    <p:extLst>
      <p:ext uri="{BB962C8B-B14F-4D97-AF65-F5344CB8AC3E}">
        <p14:creationId xmlns:p14="http://schemas.microsoft.com/office/powerpoint/2010/main" val="283102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we check- eyes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Eye checks- high sugar levels damages the back of the eyes (retina) which leads to diabetic retinopathy. This can lead to blindness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87" y="3573016"/>
            <a:ext cx="6979625" cy="31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3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we check – feet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Feet checks- high sugars can lead to diabetic neuropathy- this is where the nerves in your body, especially your feet are damaged. This means you may not notice if you have damaged your feet</a:t>
            </a:r>
          </a:p>
          <a:p>
            <a:r>
              <a:rPr lang="en-GB" dirty="0" smtClean="0"/>
              <a:t>Diabetes also damages the vessels in your legs leading to peripheral vascular disease – causing higher risk of ulcers</a:t>
            </a:r>
          </a:p>
          <a:p>
            <a:r>
              <a:rPr lang="en-GB" dirty="0" smtClean="0"/>
              <a:t>This can lead to a risk of amputation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07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4638"/>
            <a:ext cx="7193842" cy="6322714"/>
          </a:xfrm>
        </p:spPr>
      </p:pic>
    </p:spTree>
    <p:extLst>
      <p:ext uri="{BB962C8B-B14F-4D97-AF65-F5344CB8AC3E}">
        <p14:creationId xmlns:p14="http://schemas.microsoft.com/office/powerpoint/2010/main" val="55537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we check- kidneys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check your kidney function via blood and urine samples </a:t>
            </a:r>
          </a:p>
          <a:p>
            <a:r>
              <a:rPr lang="en-GB" dirty="0" smtClean="0"/>
              <a:t>This is because diabetes can damage your kidneys- this is called diabetic nephropathy </a:t>
            </a:r>
          </a:p>
          <a:p>
            <a:r>
              <a:rPr lang="en-GB" dirty="0" smtClean="0"/>
              <a:t>This causes the kidneys to leak and not work as well – protein escapes into the urine </a:t>
            </a:r>
          </a:p>
          <a:p>
            <a:r>
              <a:rPr lang="en-GB" dirty="0" smtClean="0"/>
              <a:t>Signs of kidney disease: swollen ankles/ feet, blood in the urine, feeling tired. </a:t>
            </a:r>
          </a:p>
          <a:p>
            <a:r>
              <a:rPr lang="en-GB" dirty="0" smtClean="0"/>
              <a:t>Untreated kidney disease may lead to dialysis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11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263" y="846138"/>
            <a:ext cx="6841473" cy="52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8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Tighter Hba1c control </a:t>
            </a:r>
            <a:r>
              <a:rPr lang="en-GB" dirty="0"/>
              <a:t>= </a:t>
            </a:r>
            <a:r>
              <a:rPr lang="en-GB" sz="3200" dirty="0"/>
              <a:t>less long term 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Target Hba1c &lt; 53mmol/L</a:t>
            </a:r>
          </a:p>
          <a:p>
            <a:r>
              <a:rPr lang="en-GB" dirty="0"/>
              <a:t>If Hba1c &gt;58mmol/l should step up medication</a:t>
            </a:r>
          </a:p>
          <a:p>
            <a:r>
              <a:rPr lang="en-GB" dirty="0"/>
              <a:t>Diabetes complications:</a:t>
            </a:r>
          </a:p>
          <a:p>
            <a:pPr marL="0" indent="0">
              <a:buNone/>
            </a:pPr>
            <a:r>
              <a:rPr lang="en-GB" dirty="0"/>
              <a:t>Macrovascular Heart disease, stroke</a:t>
            </a:r>
          </a:p>
          <a:p>
            <a:pPr marL="0" indent="0">
              <a:buNone/>
            </a:pPr>
            <a:r>
              <a:rPr lang="en-GB" dirty="0"/>
              <a:t>Microvascular retinopathy , nephropathy , neuropathy.</a:t>
            </a:r>
          </a:p>
        </p:txBody>
      </p:sp>
    </p:spTree>
    <p:extLst>
      <p:ext uri="{BB962C8B-B14F-4D97-AF65-F5344CB8AC3E}">
        <p14:creationId xmlns:p14="http://schemas.microsoft.com/office/powerpoint/2010/main" val="2168206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1417638"/>
            <a:ext cx="6619875" cy="440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0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https://www.diabetes.org.uk/Guide-to-diabetes/Managing-your-diabetes/Education/Type-2-diabetes-and-me/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Diabetes </a:t>
            </a:r>
            <a:r>
              <a:rPr lang="en-GB" dirty="0" err="1"/>
              <a:t>uk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Diabetes .co.uk</a:t>
            </a:r>
          </a:p>
          <a:p>
            <a:pPr marL="0" indent="0">
              <a:buNone/>
            </a:pPr>
            <a:r>
              <a:rPr lang="en-GB" dirty="0"/>
              <a:t>http://www.mcb.org.uk/wp-content/uploads/2014/06/Ramadan-and-diabetes-A-guide-for-patients-2013.pdf</a:t>
            </a:r>
          </a:p>
        </p:txBody>
      </p:sp>
    </p:spTree>
    <p:extLst>
      <p:ext uri="{BB962C8B-B14F-4D97-AF65-F5344CB8AC3E}">
        <p14:creationId xmlns:p14="http://schemas.microsoft.com/office/powerpoint/2010/main" val="282127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Hyperglycaemia glucose &gt; 16mmol/L</a:t>
            </a:r>
          </a:p>
          <a:p>
            <a:pPr marL="0" indent="0">
              <a:buNone/>
            </a:pPr>
            <a:r>
              <a:rPr lang="en-GB" dirty="0"/>
              <a:t> Thirst, tiredness , passing more urine.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Dehydration : confusion , thirst , lethargy, very little urine output.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41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following results indicate the presence of prediabetes:</a:t>
            </a:r>
          </a:p>
          <a:p>
            <a:r>
              <a:rPr lang="en-GB" b="1" dirty="0"/>
              <a:t>Fasting plasma glucose:</a:t>
            </a:r>
            <a:r>
              <a:rPr lang="en-GB" dirty="0"/>
              <a:t> 6.0 </a:t>
            </a:r>
            <a:r>
              <a:rPr lang="en-GB" dirty="0" err="1"/>
              <a:t>mmol</a:t>
            </a:r>
            <a:r>
              <a:rPr lang="en-GB" dirty="0"/>
              <a:t>/L to 6.9 </a:t>
            </a:r>
            <a:r>
              <a:rPr lang="en-GB" dirty="0" err="1"/>
              <a:t>mmol</a:t>
            </a:r>
            <a:r>
              <a:rPr lang="en-GB" dirty="0"/>
              <a:t>/L</a:t>
            </a:r>
          </a:p>
          <a:p>
            <a:r>
              <a:rPr lang="en-GB" b="1" dirty="0"/>
              <a:t>HbA1c: </a:t>
            </a:r>
            <a:r>
              <a:rPr lang="en-GB" dirty="0"/>
              <a:t>42 to 47 </a:t>
            </a:r>
            <a:r>
              <a:rPr lang="en-GB" dirty="0" err="1"/>
              <a:t>mmol</a:t>
            </a:r>
            <a:r>
              <a:rPr lang="en-GB" dirty="0"/>
              <a:t>/</a:t>
            </a:r>
            <a:r>
              <a:rPr lang="en-GB" dirty="0" err="1"/>
              <a:t>mol</a:t>
            </a:r>
            <a:r>
              <a:rPr lang="en-GB" dirty="0"/>
              <a:t> (6.0 to 6.4%)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9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If you take insulin or certain oral medications (</a:t>
            </a:r>
            <a:r>
              <a:rPr lang="en-GB" dirty="0" err="1" smtClean="0"/>
              <a:t>sulfonureas</a:t>
            </a:r>
            <a:r>
              <a:rPr lang="en-GB" dirty="0" smtClean="0"/>
              <a:t>- gliclazide, </a:t>
            </a:r>
            <a:r>
              <a:rPr lang="en-GB" dirty="0" err="1" smtClean="0"/>
              <a:t>glimeprimide</a:t>
            </a:r>
            <a:r>
              <a:rPr lang="en-GB" dirty="0" smtClean="0"/>
              <a:t>) you may be at risk of hypoglycaemia – the sugar in your blood is too low – below 4mmol/l </a:t>
            </a:r>
          </a:p>
          <a:p>
            <a:r>
              <a:rPr lang="en-GB" dirty="0" smtClean="0"/>
              <a:t>Causes: not always known but could be related to missing meals, taking too much medication, drinking alcohol, being unwell </a:t>
            </a:r>
          </a:p>
          <a:p>
            <a:r>
              <a:rPr lang="en-GB" dirty="0" smtClean="0"/>
              <a:t>Signs: being shaky, sweaty, anxiety, disorientation, going pale, blurry vision  </a:t>
            </a:r>
          </a:p>
          <a:p>
            <a:r>
              <a:rPr lang="en-GB" dirty="0" smtClean="0"/>
              <a:t>If someone becomes unconscious – call 999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897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treat hypos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Immediately!</a:t>
            </a:r>
          </a:p>
          <a:p>
            <a:r>
              <a:rPr lang="en-GB" dirty="0" smtClean="0"/>
              <a:t>Drink sugary drinks </a:t>
            </a:r>
          </a:p>
          <a:p>
            <a:r>
              <a:rPr lang="en-GB" dirty="0" smtClean="0"/>
              <a:t>Other sugary products: jelly babies, glucose tablets, fruit juice </a:t>
            </a:r>
          </a:p>
          <a:p>
            <a:r>
              <a:rPr lang="en-GB" dirty="0" smtClean="0"/>
              <a:t>Check your blood sugar again after 10-15 mins to make sure it is back above 4mmol/l </a:t>
            </a:r>
          </a:p>
          <a:p>
            <a:r>
              <a:rPr lang="en-GB" dirty="0" smtClean="0"/>
              <a:t>If not above then have more fast acting carbohydrates</a:t>
            </a:r>
          </a:p>
          <a:p>
            <a:r>
              <a:rPr lang="en-GB" dirty="0" smtClean="0"/>
              <a:t>After you may need to have a snack- sandwich or toast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13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available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GB" dirty="0">
                <a:hlinkClick r:id="rId3" tooltip="Original URL: https://ilford-and-district.diabetesukgroup.org/. Click or tap if you trust this link."/>
              </a:rPr>
              <a:t>https://ilford-and-district.diabetesukgroup.org/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fontAlgn="base"/>
            <a:r>
              <a:rPr lang="en-GB" dirty="0">
                <a:hlinkClick r:id="rId4" tooltip="Original URL: https://www.healthwatchredbridge.co.uk/advice-and-information/2021-09-24/my-type-1-diabetes-free-online-service-support-adults-living-type. Click or tap if you trust this link."/>
              </a:rPr>
              <a:t>https://www.healthwatchredbridge.co.uk/advice-and-information/2021-09-24/my-type-1-diabetes-free-online-service-support-adults-living-type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fontAlgn="base"/>
            <a:r>
              <a:rPr lang="en-GB" dirty="0">
                <a:hlinkClick r:id="rId5" tooltip="Original URL: https://www.diabetes.org.uk/guide-to-diabetes/enjoy-food/eating-with-diabetes. Click or tap if you trust this link."/>
              </a:rPr>
              <a:t>https://www.diabetes.org.uk/guide-to-diabetes/enjoy-food/eating-with-diabetes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fontAlgn="base"/>
            <a:r>
              <a:rPr lang="en-GB" dirty="0">
                <a:hlinkClick r:id="rId6" tooltip="Original URL: https://oviva.com/uk/en/programmes/diabetes-support/. Click or tap if you trust this link."/>
              </a:rPr>
              <a:t>https://oviva.com/uk/en/programmes/diabetes-support/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1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4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You should be tested for prediabetes if you:</a:t>
            </a:r>
          </a:p>
          <a:p>
            <a:r>
              <a:rPr lang="en-GB" dirty="0">
                <a:hlinkClick r:id="rId3"/>
              </a:rPr>
              <a:t>Are overweight or obese</a:t>
            </a:r>
            <a:r>
              <a:rPr lang="en-GB" dirty="0"/>
              <a:t> BMI &gt; 25 </a:t>
            </a:r>
          </a:p>
          <a:p>
            <a:r>
              <a:rPr lang="en-GB" dirty="0">
                <a:hlinkClick r:id="rId4"/>
              </a:rPr>
              <a:t>Have a close relative (parent or sibling) who currently has or has had diabetes</a:t>
            </a:r>
            <a:endParaRPr lang="en-GB" dirty="0"/>
          </a:p>
          <a:p>
            <a:r>
              <a:rPr lang="en-GB" dirty="0">
                <a:hlinkClick r:id="rId5"/>
              </a:rPr>
              <a:t>Have high blood pressure</a:t>
            </a:r>
            <a:r>
              <a:rPr lang="en-GB" dirty="0"/>
              <a:t>, </a:t>
            </a:r>
            <a:r>
              <a:rPr lang="en-GB" dirty="0">
                <a:hlinkClick r:id="rId6"/>
              </a:rPr>
              <a:t>low HDL ('good' cholesterol)</a:t>
            </a:r>
            <a:r>
              <a:rPr lang="en-GB" dirty="0"/>
              <a:t> or high triglycerides</a:t>
            </a:r>
          </a:p>
          <a:p>
            <a:r>
              <a:rPr lang="en-GB" dirty="0">
                <a:hlinkClick r:id="rId7"/>
              </a:rPr>
              <a:t>Are over the age of 40</a:t>
            </a:r>
            <a:endParaRPr lang="en-GB" dirty="0"/>
          </a:p>
          <a:p>
            <a:r>
              <a:rPr lang="en-GB" dirty="0">
                <a:hlinkClick r:id="rId8"/>
              </a:rPr>
              <a:t>Have given birth to a baby who weighed over 9 pounds</a:t>
            </a:r>
            <a:r>
              <a:rPr lang="en-GB" dirty="0"/>
              <a:t> or had gestational diabetes .</a:t>
            </a:r>
          </a:p>
          <a:p>
            <a:pPr marL="0" indent="0">
              <a:buNone/>
            </a:pPr>
            <a:r>
              <a:rPr lang="en-GB" dirty="0"/>
              <a:t>While pre-diabetes may affect anyone, of any age, gender or racial type, some groups are genetically more prone. These include:</a:t>
            </a:r>
          </a:p>
          <a:p>
            <a:r>
              <a:rPr lang="en-GB" dirty="0"/>
              <a:t>Afro-Caribbean</a:t>
            </a:r>
          </a:p>
          <a:p>
            <a:r>
              <a:rPr lang="en-GB" dirty="0"/>
              <a:t>South Asian </a:t>
            </a:r>
          </a:p>
          <a:p>
            <a:r>
              <a:rPr lang="en-GB" dirty="0"/>
              <a:t>Native American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7279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prevent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8229600" cy="5174035"/>
          </a:xfrm>
        </p:spPr>
        <p:txBody>
          <a:bodyPr>
            <a:normAutofit/>
          </a:bodyPr>
          <a:lstStyle/>
          <a:p>
            <a:r>
              <a:rPr lang="en-GB" sz="1900" dirty="0"/>
              <a:t>Each year in the UK, 5% to 10% of people diagnosed with prediabetes go on to develop type 2 diabetes. </a:t>
            </a:r>
          </a:p>
          <a:p>
            <a:endParaRPr lang="en-GB" sz="1900" dirty="0"/>
          </a:p>
          <a:p>
            <a:r>
              <a:rPr lang="en-GB" sz="1900" dirty="0"/>
              <a:t>The two principle factors for consideration are:</a:t>
            </a:r>
          </a:p>
          <a:p>
            <a:r>
              <a:rPr lang="en-GB" sz="1900" dirty="0">
                <a:hlinkClick r:id="rId3"/>
              </a:rPr>
              <a:t>Making changes to your diet</a:t>
            </a:r>
            <a:r>
              <a:rPr lang="en-GB" sz="1900" dirty="0"/>
              <a:t> and </a:t>
            </a:r>
          </a:p>
          <a:p>
            <a:r>
              <a:rPr lang="en-GB" sz="1900" dirty="0">
                <a:hlinkClick r:id="rId4"/>
              </a:rPr>
              <a:t>Appropriate physical exercise to your lifestyle</a:t>
            </a:r>
            <a:endParaRPr lang="en-GB" sz="1900" dirty="0"/>
          </a:p>
          <a:p>
            <a:endParaRPr lang="en-GB" sz="1900" dirty="0"/>
          </a:p>
          <a:p>
            <a:r>
              <a:rPr lang="en-GB" sz="1900" dirty="0"/>
              <a:t>By making these changes, blood sugar levels can be returned to normal. </a:t>
            </a:r>
          </a:p>
          <a:p>
            <a:endParaRPr lang="en-GB" sz="1900" dirty="0"/>
          </a:p>
          <a:p>
            <a:r>
              <a:rPr lang="en-GB" sz="1900" dirty="0"/>
              <a:t>In fact, the recently completed </a:t>
            </a:r>
            <a:r>
              <a:rPr lang="en-GB" sz="1900" dirty="0">
                <a:hlinkClick r:id="rId5"/>
              </a:rPr>
              <a:t>Diabetes Prevention Program</a:t>
            </a:r>
            <a:r>
              <a:rPr lang="en-GB" sz="1900" dirty="0"/>
              <a:t> study conclusively showed that people with borderline diabetes can prevent the development of type 2 diabetes by making dietary changes and increasing their level of physical activity.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72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Asian Diet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Traditional Asian diets have some health benefits as well as some risks when it comes to diabetes.</a:t>
            </a:r>
          </a:p>
          <a:p>
            <a:r>
              <a:rPr lang="en-GB" dirty="0"/>
              <a:t>Asian Diet Benefits: </a:t>
            </a:r>
            <a:br>
              <a:rPr lang="en-GB" dirty="0"/>
            </a:br>
            <a:r>
              <a:rPr lang="en-GB" dirty="0"/>
              <a:t>•Green tea</a:t>
            </a:r>
            <a:br>
              <a:rPr lang="en-GB" dirty="0"/>
            </a:br>
            <a:r>
              <a:rPr lang="en-GB" dirty="0"/>
              <a:t>•Rich variety of vegetables and fruits</a:t>
            </a:r>
            <a:br>
              <a:rPr lang="en-GB" dirty="0"/>
            </a:br>
            <a:r>
              <a:rPr lang="en-GB" dirty="0"/>
              <a:t>•Spices</a:t>
            </a:r>
            <a:br>
              <a:rPr lang="en-GB" dirty="0"/>
            </a:br>
            <a:r>
              <a:rPr lang="en-GB" dirty="0"/>
              <a:t>•Low red meat consumption</a:t>
            </a:r>
            <a:br>
              <a:rPr lang="en-GB" dirty="0"/>
            </a:br>
            <a:r>
              <a:rPr lang="en-GB" dirty="0"/>
              <a:t>•Beans and nuts</a:t>
            </a:r>
            <a:br>
              <a:rPr lang="en-GB" dirty="0"/>
            </a:br>
            <a:r>
              <a:rPr lang="en-GB" dirty="0"/>
              <a:t>•Fish and seafood</a:t>
            </a:r>
            <a:br>
              <a:rPr lang="en-GB" dirty="0"/>
            </a:br>
            <a:r>
              <a:rPr lang="en-GB" dirty="0"/>
              <a:t>•Fruits as dessert</a:t>
            </a:r>
            <a:br>
              <a:rPr lang="en-GB" dirty="0"/>
            </a:br>
            <a:r>
              <a:rPr lang="en-GB" dirty="0"/>
              <a:t>•Whole grains</a:t>
            </a:r>
            <a:br>
              <a:rPr lang="en-GB" dirty="0"/>
            </a:br>
            <a:r>
              <a:rPr lang="en-GB" dirty="0"/>
              <a:t>•Tradition of controlling portion size</a:t>
            </a:r>
            <a:br>
              <a:rPr lang="en-GB" dirty="0"/>
            </a:br>
            <a:r>
              <a:rPr lang="en-GB" dirty="0"/>
              <a:t>•Soy consumption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04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Asian Diet Risks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•White rice and other refined grains</a:t>
            </a:r>
          </a:p>
          <a:p>
            <a:pPr marL="0" indent="0">
              <a:buNone/>
            </a:pPr>
            <a:r>
              <a:rPr lang="en-GB" dirty="0"/>
              <a:t>•Use of animal fat and palm oil</a:t>
            </a:r>
          </a:p>
          <a:p>
            <a:pPr marL="0" indent="0">
              <a:buNone/>
            </a:pPr>
            <a:r>
              <a:rPr lang="en-GB" dirty="0"/>
              <a:t>•Unhealthy trans fats (in snacks, butter, etc.) are not </a:t>
            </a:r>
            <a:r>
              <a:rPr lang="en-GB" dirty="0" err="1"/>
              <a:t>labeled</a:t>
            </a:r>
            <a:r>
              <a:rPr lang="en-GB" dirty="0"/>
              <a:t> on packages</a:t>
            </a:r>
            <a:r>
              <a:rPr lang="en-GB" baseline="30000" dirty="0"/>
              <a:t>5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•Sweets and snacks high in sugar</a:t>
            </a:r>
          </a:p>
          <a:p>
            <a:pPr marL="0" indent="0">
              <a:buNone/>
            </a:pPr>
            <a:r>
              <a:rPr lang="en-GB" dirty="0"/>
              <a:t>•Tea or coffee with too much added sugar</a:t>
            </a:r>
          </a:p>
          <a:p>
            <a:pPr marL="0" indent="0">
              <a:buNone/>
            </a:pPr>
            <a:r>
              <a:rPr lang="en-GB" dirty="0"/>
              <a:t>•Too much salt</a:t>
            </a:r>
          </a:p>
          <a:p>
            <a:pPr marL="0" indent="0">
              <a:buNone/>
            </a:pPr>
            <a:r>
              <a:rPr lang="en-GB" dirty="0"/>
              <a:t>•Excessive consumption of preserved foods (such as pickled vegetables and cured meats)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63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Diet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Structured education program</a:t>
            </a:r>
          </a:p>
          <a:p>
            <a:r>
              <a:rPr lang="en-GB" dirty="0"/>
              <a:t>https://www.diabetes.org.uk/Guide-to-diabetes/Enjoy-food/Eating-with-diabetes/vegetarian-diets/</a:t>
            </a:r>
          </a:p>
        </p:txBody>
      </p:sp>
    </p:spTree>
    <p:extLst>
      <p:ext uri="{BB962C8B-B14F-4D97-AF65-F5344CB8AC3E}">
        <p14:creationId xmlns:p14="http://schemas.microsoft.com/office/powerpoint/2010/main" val="2976545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ate your pla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7638"/>
            <a:ext cx="6336704" cy="41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9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30 minutes at least 5 times a week.</a:t>
            </a:r>
          </a:p>
          <a:p>
            <a:pPr marL="0" indent="0">
              <a:buNone/>
            </a:pPr>
            <a:r>
              <a:rPr lang="en-GB" dirty="0"/>
              <a:t>NHS gym referral</a:t>
            </a:r>
          </a:p>
          <a:p>
            <a:pPr marL="0" indent="0">
              <a:buNone/>
            </a:pPr>
            <a:r>
              <a:rPr lang="en-GB" dirty="0"/>
              <a:t>Walking , jogging , climbing stairs </a:t>
            </a:r>
          </a:p>
          <a:p>
            <a:pPr marL="0" indent="0">
              <a:buNone/>
            </a:pPr>
            <a:r>
              <a:rPr lang="en-GB" dirty="0"/>
              <a:t>Try to enjoy it !</a:t>
            </a:r>
          </a:p>
        </p:txBody>
      </p:sp>
    </p:spTree>
    <p:extLst>
      <p:ext uri="{BB962C8B-B14F-4D97-AF65-F5344CB8AC3E}">
        <p14:creationId xmlns:p14="http://schemas.microsoft.com/office/powerpoint/2010/main" val="332381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920</Words>
  <Application>Microsoft Office PowerPoint</Application>
  <PresentationFormat>On-screen Show (4:3)</PresentationFormat>
  <Paragraphs>102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Pre Diabetes </vt:lpstr>
      <vt:lpstr>PowerPoint Presentation</vt:lpstr>
      <vt:lpstr>Risk factors</vt:lpstr>
      <vt:lpstr>How to prevent diabetes</vt:lpstr>
      <vt:lpstr>Asian Diet </vt:lpstr>
      <vt:lpstr>Asian Diet Risks </vt:lpstr>
      <vt:lpstr>Diet advice</vt:lpstr>
      <vt:lpstr>PowerPoint Presentation</vt:lpstr>
      <vt:lpstr>Exercise</vt:lpstr>
      <vt:lpstr>Regular check</vt:lpstr>
      <vt:lpstr>Why we check- eyes </vt:lpstr>
      <vt:lpstr>Why we check – feet </vt:lpstr>
      <vt:lpstr>PowerPoint Presentation</vt:lpstr>
      <vt:lpstr>Why we check- kidneys </vt:lpstr>
      <vt:lpstr>PowerPoint Presentation</vt:lpstr>
      <vt:lpstr>Tighter Hba1c control = less long term complications</vt:lpstr>
      <vt:lpstr>PowerPoint Presentation</vt:lpstr>
      <vt:lpstr>resources</vt:lpstr>
      <vt:lpstr>PowerPoint Presentation</vt:lpstr>
      <vt:lpstr>Hypos </vt:lpstr>
      <vt:lpstr>How to treat hypos </vt:lpstr>
      <vt:lpstr>Support available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Diabetes</dc:title>
  <dc:creator>Saeed Nadia</dc:creator>
  <cp:lastModifiedBy>Joseph Fletcher Y02987 (FY2)</cp:lastModifiedBy>
  <cp:revision>46</cp:revision>
  <dcterms:created xsi:type="dcterms:W3CDTF">2017-05-04T06:47:16Z</dcterms:created>
  <dcterms:modified xsi:type="dcterms:W3CDTF">2023-11-14T17:35:20Z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8659c718-5437-4f8d-b356-5fef28153095</vt:lpwstr>
  </property>
</Properties>
</file>